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Medium"/>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Medium-bold.fntdata"/><Relationship Id="rId25" Type="http://schemas.openxmlformats.org/officeDocument/2006/relationships/font" Target="fonts/OpenSansMedium-regular.fntdata"/><Relationship Id="rId28" Type="http://schemas.openxmlformats.org/officeDocument/2006/relationships/font" Target="fonts/OpenSansMedium-boldItalic.fntdata"/><Relationship Id="rId27" Type="http://schemas.openxmlformats.org/officeDocument/2006/relationships/font" Target="fonts/OpenSa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19ad32c5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19ad32c5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19ad32c5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19ad32c5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19ad32c5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19ad32c5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19ad32c5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19ad32c5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19ad32c5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19ad32c5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202e5cd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202e5cd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1ee0f99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1ee0f99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19ad32c5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19ad32c5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d19dbac47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d19dbac47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19ad32c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19ad32c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9ad32c5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9ad32c5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19ad32c5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19ad32c5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19ad32c5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19ad32c5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19ad32c5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19ad32c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1055350" y="121663"/>
            <a:ext cx="7352023" cy="4900176"/>
          </a:xfrm>
          <a:prstGeom prst="rect">
            <a:avLst/>
          </a:prstGeom>
          <a:noFill/>
          <a:ln>
            <a:noFill/>
          </a:ln>
        </p:spPr>
      </p:pic>
      <p:sp>
        <p:nvSpPr>
          <p:cNvPr id="67" name="Google Shape;67;p13"/>
          <p:cNvSpPr txBox="1"/>
          <p:nvPr/>
        </p:nvSpPr>
        <p:spPr>
          <a:xfrm>
            <a:off x="1239500" y="637450"/>
            <a:ext cx="6920100" cy="857100"/>
          </a:xfrm>
          <a:prstGeom prst="rect">
            <a:avLst/>
          </a:prstGeom>
          <a:noFill/>
          <a:ln>
            <a:noFill/>
          </a:ln>
          <a:effectLst>
            <a:outerShdw blurRad="57150" rotWithShape="0" algn="bl" dir="5700000" dist="19050">
              <a:srgbClr val="000000">
                <a:alpha val="91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2CC"/>
                </a:solidFill>
                <a:latin typeface="Open Sans"/>
                <a:ea typeface="Open Sans"/>
                <a:cs typeface="Open Sans"/>
                <a:sym typeface="Open Sans"/>
              </a:rPr>
              <a:t>DRUG RECOMMENDATION SYSTEM</a:t>
            </a:r>
            <a:endParaRPr b="1" sz="3000">
              <a:solidFill>
                <a:srgbClr val="FFF2CC"/>
              </a:solidFill>
              <a:latin typeface="Open Sans"/>
              <a:ea typeface="Open Sans"/>
              <a:cs typeface="Open Sans"/>
              <a:sym typeface="Open Sans"/>
            </a:endParaRPr>
          </a:p>
        </p:txBody>
      </p:sp>
      <p:sp>
        <p:nvSpPr>
          <p:cNvPr id="68" name="Google Shape;68;p13"/>
          <p:cNvSpPr txBox="1"/>
          <p:nvPr/>
        </p:nvSpPr>
        <p:spPr>
          <a:xfrm>
            <a:off x="1633875" y="2083700"/>
            <a:ext cx="3994200" cy="2741400"/>
          </a:xfrm>
          <a:prstGeom prst="rect">
            <a:avLst/>
          </a:prstGeom>
          <a:noFill/>
          <a:ln>
            <a:noFill/>
          </a:ln>
          <a:effectLst>
            <a:outerShdw blurRad="400050" rotWithShape="0" algn="bl" dir="5400000" dist="19050">
              <a:srgbClr val="0C343D">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pen Sans"/>
                <a:ea typeface="Open Sans"/>
                <a:cs typeface="Open Sans"/>
                <a:sym typeface="Open Sans"/>
              </a:rPr>
              <a:t>AYUSHI PRASAD : MT2023145</a:t>
            </a:r>
            <a:endParaRPr b="1" sz="1800">
              <a:solidFill>
                <a:schemeClr val="lt1"/>
              </a:solidFill>
              <a:latin typeface="Open Sans"/>
              <a:ea typeface="Open Sans"/>
              <a:cs typeface="Open Sans"/>
              <a:sym typeface="Open Sans"/>
            </a:endParaRPr>
          </a:p>
          <a:p>
            <a:pPr indent="0" lvl="0" marL="0" rtl="0" algn="l">
              <a:spcBef>
                <a:spcPts val="0"/>
              </a:spcBef>
              <a:spcAft>
                <a:spcPts val="0"/>
              </a:spcAft>
              <a:buNone/>
            </a:pPr>
            <a:r>
              <a:rPr b="1" lang="en" sz="1800">
                <a:solidFill>
                  <a:schemeClr val="lt1"/>
                </a:solidFill>
                <a:latin typeface="Open Sans"/>
                <a:ea typeface="Open Sans"/>
                <a:cs typeface="Open Sans"/>
                <a:sym typeface="Open Sans"/>
              </a:rPr>
              <a:t>DRISHTI GUPTA : MT2023099</a:t>
            </a:r>
            <a:endParaRPr b="1" sz="1800">
              <a:solidFill>
                <a:schemeClr val="lt1"/>
              </a:solidFill>
              <a:latin typeface="Open Sans"/>
              <a:ea typeface="Open Sans"/>
              <a:cs typeface="Open Sans"/>
              <a:sym typeface="Open Sans"/>
            </a:endParaRPr>
          </a:p>
          <a:p>
            <a:pPr indent="0" lvl="0" marL="0" rtl="0" algn="l">
              <a:spcBef>
                <a:spcPts val="0"/>
              </a:spcBef>
              <a:spcAft>
                <a:spcPts val="0"/>
              </a:spcAft>
              <a:buNone/>
            </a:pPr>
            <a:r>
              <a:rPr b="1" lang="en" sz="1800">
                <a:solidFill>
                  <a:schemeClr val="lt1"/>
                </a:solidFill>
                <a:latin typeface="Open Sans"/>
                <a:ea typeface="Open Sans"/>
                <a:cs typeface="Open Sans"/>
                <a:sym typeface="Open Sans"/>
              </a:rPr>
              <a:t>DEEPANJALI GHOSH : MT2023119</a:t>
            </a:r>
            <a:endParaRPr b="1" sz="1800">
              <a:solidFill>
                <a:schemeClr val="lt1"/>
              </a:solidFill>
              <a:latin typeface="Open Sans"/>
              <a:ea typeface="Open Sans"/>
              <a:cs typeface="Open Sans"/>
              <a:sym typeface="Open Sans"/>
            </a:endParaRPr>
          </a:p>
          <a:p>
            <a:pPr indent="0" lvl="0" marL="0" rtl="0" algn="l">
              <a:spcBef>
                <a:spcPts val="0"/>
              </a:spcBef>
              <a:spcAft>
                <a:spcPts val="0"/>
              </a:spcAft>
              <a:buNone/>
            </a:pPr>
            <a:r>
              <a:rPr b="1" lang="en" sz="1800">
                <a:solidFill>
                  <a:schemeClr val="lt1"/>
                </a:solidFill>
                <a:latin typeface="Open Sans"/>
                <a:ea typeface="Open Sans"/>
                <a:cs typeface="Open Sans"/>
                <a:sym typeface="Open Sans"/>
              </a:rPr>
              <a:t>ANANT PANDEY : IMT2020524</a:t>
            </a:r>
            <a:endParaRPr b="1" sz="18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Padding Sequence :</a:t>
            </a:r>
            <a:endParaRPr/>
          </a:p>
        </p:txBody>
      </p:sp>
      <p:sp>
        <p:nvSpPr>
          <p:cNvPr id="132" name="Google Shape;132;p22"/>
          <p:cNvSpPr txBox="1"/>
          <p:nvPr>
            <p:ph idx="1" type="body"/>
          </p:nvPr>
        </p:nvSpPr>
        <p:spPr>
          <a:xfrm>
            <a:off x="311700" y="1152425"/>
            <a:ext cx="5094900" cy="34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Sequence Padding ?</a:t>
            </a:r>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Fixed Input Size:</a:t>
            </a:r>
            <a:r>
              <a:rPr lang="en" sz="1100">
                <a:solidFill>
                  <a:srgbClr val="000000"/>
                </a:solidFill>
                <a:latin typeface="Arial"/>
                <a:ea typeface="Arial"/>
                <a:cs typeface="Arial"/>
                <a:sym typeface="Arial"/>
              </a:rPr>
              <a:t> In deep learning models, input sequences need to have a consistent length. Padding ensures that all sequences are of the same length by adding zeros or a special token to shorter sequences.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Batch Processing:</a:t>
            </a:r>
            <a:r>
              <a:rPr lang="en" sz="1100">
                <a:solidFill>
                  <a:srgbClr val="000000"/>
                </a:solidFill>
                <a:latin typeface="Arial"/>
                <a:ea typeface="Arial"/>
                <a:cs typeface="Arial"/>
                <a:sym typeface="Arial"/>
              </a:rPr>
              <a:t> Padded sequences enable efficient batch processing during training, as all sequences within a batch have the same length. This speeds up computation and improves model training.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Avoiding Information Loss:</a:t>
            </a:r>
            <a:r>
              <a:rPr lang="en" sz="1100">
                <a:solidFill>
                  <a:srgbClr val="000000"/>
                </a:solidFill>
                <a:latin typeface="Arial"/>
                <a:ea typeface="Arial"/>
                <a:cs typeface="Arial"/>
                <a:sym typeface="Arial"/>
              </a:rPr>
              <a:t> Padding prevents information loss in shorter sequences. Without padding, shorter sequences would be truncated, leading to loss of valuable data and context.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Compatibility with Models:</a:t>
            </a:r>
            <a:r>
              <a:rPr lang="en" sz="1100">
                <a:solidFill>
                  <a:srgbClr val="000000"/>
                </a:solidFill>
                <a:latin typeface="Arial"/>
                <a:ea typeface="Arial"/>
                <a:cs typeface="Arial"/>
                <a:sym typeface="Arial"/>
              </a:rPr>
              <a:t> Many deep learning models require fixed-size input, making padding an essential preprocessing step. It ensures that the input data format aligns with the model's requirements.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33" name="Google Shape;133;p22"/>
          <p:cNvPicPr preferRelativeResize="0"/>
          <p:nvPr/>
        </p:nvPicPr>
        <p:blipFill>
          <a:blip r:embed="rId3">
            <a:alphaModFix/>
          </a:blip>
          <a:stretch>
            <a:fillRect/>
          </a:stretch>
        </p:blipFill>
        <p:spPr>
          <a:xfrm>
            <a:off x="5477075" y="1827550"/>
            <a:ext cx="3432325" cy="174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Used :</a:t>
            </a:r>
            <a:endParaRPr/>
          </a:p>
        </p:txBody>
      </p:sp>
      <p:sp>
        <p:nvSpPr>
          <p:cNvPr id="139" name="Google Shape;139;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457200" rtl="0" algn="l">
              <a:spcBef>
                <a:spcPts val="1200"/>
              </a:spcBef>
              <a:spcAft>
                <a:spcPts val="1200"/>
              </a:spcAft>
              <a:buNone/>
            </a:pPr>
            <a:r>
              <a:rPr lang="en"/>
              <a:t>1)Simple RNN                                                        2)LSTM</a:t>
            </a:r>
            <a:endParaRPr/>
          </a:p>
        </p:txBody>
      </p:sp>
      <p:pic>
        <p:nvPicPr>
          <p:cNvPr id="140" name="Google Shape;140;p23"/>
          <p:cNvPicPr preferRelativeResize="0"/>
          <p:nvPr/>
        </p:nvPicPr>
        <p:blipFill>
          <a:blip r:embed="rId3">
            <a:alphaModFix/>
          </a:blip>
          <a:stretch>
            <a:fillRect/>
          </a:stretch>
        </p:blipFill>
        <p:spPr>
          <a:xfrm>
            <a:off x="453500" y="1460675"/>
            <a:ext cx="2920224" cy="2395225"/>
          </a:xfrm>
          <a:prstGeom prst="rect">
            <a:avLst/>
          </a:prstGeom>
          <a:noFill/>
          <a:ln>
            <a:noFill/>
          </a:ln>
        </p:spPr>
      </p:pic>
      <p:pic>
        <p:nvPicPr>
          <p:cNvPr id="141" name="Google Shape;141;p23"/>
          <p:cNvPicPr preferRelativeResize="0"/>
          <p:nvPr/>
        </p:nvPicPr>
        <p:blipFill>
          <a:blip r:embed="rId4">
            <a:alphaModFix/>
          </a:blip>
          <a:stretch>
            <a:fillRect/>
          </a:stretch>
        </p:blipFill>
        <p:spPr>
          <a:xfrm>
            <a:off x="4492350" y="1460675"/>
            <a:ext cx="3920175" cy="174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RNN :</a:t>
            </a:r>
            <a:endParaRPr/>
          </a:p>
        </p:txBody>
      </p:sp>
      <p:sp>
        <p:nvSpPr>
          <p:cNvPr id="147" name="Google Shape;147;p24"/>
          <p:cNvSpPr txBox="1"/>
          <p:nvPr>
            <p:ph idx="1" type="body"/>
          </p:nvPr>
        </p:nvSpPr>
        <p:spPr>
          <a:xfrm>
            <a:off x="311700" y="1204525"/>
            <a:ext cx="4347300" cy="3364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Approach used:</a:t>
            </a:r>
            <a:endParaRPr/>
          </a:p>
          <a:p>
            <a:pPr indent="-267017" lvl="0" marL="457200" rtl="0" algn="l">
              <a:spcBef>
                <a:spcPts val="1200"/>
              </a:spcBef>
              <a:spcAft>
                <a:spcPts val="0"/>
              </a:spcAft>
              <a:buClr>
                <a:srgbClr val="000000"/>
              </a:buClr>
              <a:buSzPct val="61111"/>
              <a:buFont typeface="Arial"/>
              <a:buChar char="●"/>
            </a:pPr>
            <a:r>
              <a:rPr lang="en"/>
              <a:t>Created a Sequential model named "Fixed_RNN" using TensorFlow and Keras.</a:t>
            </a:r>
            <a:endParaRPr/>
          </a:p>
          <a:p>
            <a:pPr indent="-267017" lvl="0" marL="457200" rtl="0" algn="l">
              <a:spcBef>
                <a:spcPts val="0"/>
              </a:spcBef>
              <a:spcAft>
                <a:spcPts val="0"/>
              </a:spcAft>
              <a:buClr>
                <a:srgbClr val="000000"/>
              </a:buClr>
              <a:buSzPct val="61111"/>
              <a:buFont typeface="Arial"/>
              <a:buChar char="●"/>
            </a:pPr>
            <a:r>
              <a:rPr lang="en"/>
              <a:t>Added layers:</a:t>
            </a:r>
            <a:endParaRPr/>
          </a:p>
          <a:p>
            <a:pPr indent="-267017" lvl="1" marL="914400" rtl="0" algn="l">
              <a:spcBef>
                <a:spcPts val="0"/>
              </a:spcBef>
              <a:spcAft>
                <a:spcPts val="0"/>
              </a:spcAft>
              <a:buClr>
                <a:srgbClr val="000000"/>
              </a:buClr>
              <a:buSzPct val="78571"/>
              <a:buFont typeface="Arial"/>
              <a:buChar char="○"/>
            </a:pPr>
            <a:r>
              <a:rPr lang="en"/>
              <a:t>Embedding layer: Transforms integer-encoded tokens into dense vectors.</a:t>
            </a:r>
            <a:endParaRPr/>
          </a:p>
          <a:p>
            <a:pPr indent="-267017" lvl="1" marL="914400" rtl="0" algn="l">
              <a:spcBef>
                <a:spcPts val="0"/>
              </a:spcBef>
              <a:spcAft>
                <a:spcPts val="0"/>
              </a:spcAft>
              <a:buClr>
                <a:srgbClr val="000000"/>
              </a:buClr>
              <a:buSzPct val="78571"/>
              <a:buFont typeface="Arial"/>
              <a:buChar char="○"/>
            </a:pPr>
            <a:r>
              <a:rPr lang="en"/>
              <a:t>SimpleRNN layers: Utilized two SimpleRNN layers with relu activation and appropriate units.</a:t>
            </a:r>
            <a:endParaRPr/>
          </a:p>
          <a:p>
            <a:pPr indent="-267017" lvl="1" marL="914400" rtl="0" algn="l">
              <a:spcBef>
                <a:spcPts val="0"/>
              </a:spcBef>
              <a:spcAft>
                <a:spcPts val="0"/>
              </a:spcAft>
              <a:buClr>
                <a:srgbClr val="000000"/>
              </a:buClr>
              <a:buSzPct val="78571"/>
              <a:buFont typeface="Arial"/>
              <a:buChar char="○"/>
            </a:pPr>
            <a:r>
              <a:rPr lang="en"/>
              <a:t>Dense layer: Output layer with softmax activation for multiclass classification.</a:t>
            </a:r>
            <a:endParaRPr/>
          </a:p>
          <a:p>
            <a:pPr indent="-267017" lvl="0" marL="457200" rtl="0" algn="l">
              <a:spcBef>
                <a:spcPts val="0"/>
              </a:spcBef>
              <a:spcAft>
                <a:spcPts val="0"/>
              </a:spcAft>
              <a:buClr>
                <a:srgbClr val="000000"/>
              </a:buClr>
              <a:buSzPct val="61111"/>
              <a:buFont typeface="Arial"/>
              <a:buChar char="●"/>
            </a:pPr>
            <a:r>
              <a:rPr lang="en"/>
              <a:t>Compiled the model with:</a:t>
            </a:r>
            <a:endParaRPr/>
          </a:p>
          <a:p>
            <a:pPr indent="-267017" lvl="1" marL="914400" rtl="0" algn="l">
              <a:spcBef>
                <a:spcPts val="0"/>
              </a:spcBef>
              <a:spcAft>
                <a:spcPts val="0"/>
              </a:spcAft>
              <a:buClr>
                <a:srgbClr val="000000"/>
              </a:buClr>
              <a:buSzPct val="78571"/>
              <a:buFont typeface="Arial"/>
              <a:buChar char="○"/>
            </a:pPr>
            <a:r>
              <a:rPr lang="en"/>
              <a:t>Loss function: Categorical cross-entropy for multiclass classification.</a:t>
            </a:r>
            <a:endParaRPr/>
          </a:p>
          <a:p>
            <a:pPr indent="-267017" lvl="1" marL="914400" rtl="0" algn="l">
              <a:spcBef>
                <a:spcPts val="0"/>
              </a:spcBef>
              <a:spcAft>
                <a:spcPts val="0"/>
              </a:spcAft>
              <a:buClr>
                <a:srgbClr val="000000"/>
              </a:buClr>
              <a:buSzPct val="78571"/>
              <a:buFont typeface="Arial"/>
              <a:buChar char="○"/>
            </a:pPr>
            <a:r>
              <a:rPr lang="en"/>
              <a:t>Optimizer: Adam optimizer for efficient gradient descent.</a:t>
            </a:r>
            <a:endParaRPr/>
          </a:p>
          <a:p>
            <a:pPr indent="-267017" lvl="1" marL="914400" rtl="0" algn="l">
              <a:spcBef>
                <a:spcPts val="0"/>
              </a:spcBef>
              <a:spcAft>
                <a:spcPts val="0"/>
              </a:spcAft>
              <a:buClr>
                <a:srgbClr val="000000"/>
              </a:buClr>
              <a:buSzPct val="78571"/>
              <a:buFont typeface="Arial"/>
              <a:buChar char="○"/>
            </a:pPr>
            <a:r>
              <a:rPr lang="en"/>
              <a:t>Metrics: Accuracy metric to evaluate model performance.</a:t>
            </a:r>
            <a:endParaRPr/>
          </a:p>
          <a:p>
            <a:pPr indent="-267017" lvl="0" marL="457200" rtl="0" algn="l">
              <a:spcBef>
                <a:spcPts val="0"/>
              </a:spcBef>
              <a:spcAft>
                <a:spcPts val="0"/>
              </a:spcAft>
              <a:buClr>
                <a:srgbClr val="000000"/>
              </a:buClr>
              <a:buSzPct val="61111"/>
              <a:buFont typeface="Arial"/>
              <a:buChar char="●"/>
            </a:pPr>
            <a:r>
              <a:rPr lang="en"/>
              <a:t>Trained the model:</a:t>
            </a:r>
            <a:endParaRPr/>
          </a:p>
          <a:p>
            <a:pPr indent="-267017" lvl="1" marL="914400" rtl="0" algn="l">
              <a:spcBef>
                <a:spcPts val="0"/>
              </a:spcBef>
              <a:spcAft>
                <a:spcPts val="0"/>
              </a:spcAft>
              <a:buClr>
                <a:srgbClr val="000000"/>
              </a:buClr>
              <a:buSzPct val="78571"/>
              <a:buFont typeface="Arial"/>
              <a:buChar char="○"/>
            </a:pPr>
            <a:r>
              <a:rPr lang="en"/>
              <a:t>Used class weights to handle imbalanced data and improve model learning.</a:t>
            </a:r>
            <a:endParaRPr/>
          </a:p>
          <a:p>
            <a:pPr indent="-267017" lvl="1" marL="914400" rtl="0" algn="l">
              <a:spcBef>
                <a:spcPts val="0"/>
              </a:spcBef>
              <a:spcAft>
                <a:spcPts val="0"/>
              </a:spcAft>
              <a:buClr>
                <a:srgbClr val="000000"/>
              </a:buClr>
              <a:buSzPct val="78571"/>
              <a:buFont typeface="Arial"/>
              <a:buChar char="○"/>
            </a:pPr>
            <a:r>
              <a:rPr lang="en"/>
              <a:t>Trained on training data with batch size 64 and 2 epochs.</a:t>
            </a:r>
            <a:endParaRPr/>
          </a:p>
          <a:p>
            <a:pPr indent="-267017" lvl="1" marL="914400" rtl="0" algn="l">
              <a:spcBef>
                <a:spcPts val="0"/>
              </a:spcBef>
              <a:spcAft>
                <a:spcPts val="0"/>
              </a:spcAft>
              <a:buClr>
                <a:srgbClr val="000000"/>
              </a:buClr>
              <a:buSzPct val="78571"/>
              <a:buFont typeface="Arial"/>
              <a:buChar char="○"/>
            </a:pPr>
            <a:r>
              <a:rPr lang="en"/>
              <a:t>Validated on test data to assess generalization performance.</a:t>
            </a:r>
            <a:endParaRPr/>
          </a:p>
          <a:p>
            <a:pPr indent="-267017" lvl="0" marL="457200" rtl="0" algn="l">
              <a:spcBef>
                <a:spcPts val="0"/>
              </a:spcBef>
              <a:spcAft>
                <a:spcPts val="0"/>
              </a:spcAft>
              <a:buClr>
                <a:srgbClr val="000000"/>
              </a:buClr>
              <a:buSzPct val="61111"/>
              <a:buFont typeface="Arial"/>
              <a:buChar char="●"/>
            </a:pPr>
            <a:r>
              <a:rPr lang="en"/>
              <a:t>Evaluated model performance:</a:t>
            </a:r>
            <a:endParaRPr/>
          </a:p>
          <a:p>
            <a:pPr indent="-267017" lvl="1" marL="914400" rtl="0" algn="l">
              <a:spcBef>
                <a:spcPts val="0"/>
              </a:spcBef>
              <a:spcAft>
                <a:spcPts val="0"/>
              </a:spcAft>
              <a:buClr>
                <a:srgbClr val="000000"/>
              </a:buClr>
              <a:buSzPct val="78571"/>
              <a:buFont typeface="Arial"/>
              <a:buChar char="○"/>
            </a:pPr>
            <a:r>
              <a:rPr lang="en"/>
              <a:t>Calculated and printed the model score (loss and accuracy) on the test data.</a:t>
            </a:r>
            <a:endParaRPr/>
          </a:p>
          <a:p>
            <a:pPr indent="0" lvl="0" marL="0" rtl="0" algn="l">
              <a:spcBef>
                <a:spcPts val="1200"/>
              </a:spcBef>
              <a:spcAft>
                <a:spcPts val="1200"/>
              </a:spcAft>
              <a:buNone/>
            </a:pPr>
            <a:r>
              <a:t/>
            </a:r>
            <a:endParaRPr/>
          </a:p>
        </p:txBody>
      </p:sp>
      <p:pic>
        <p:nvPicPr>
          <p:cNvPr id="148" name="Google Shape;148;p24"/>
          <p:cNvPicPr preferRelativeResize="0"/>
          <p:nvPr/>
        </p:nvPicPr>
        <p:blipFill>
          <a:blip r:embed="rId3">
            <a:alphaModFix/>
          </a:blip>
          <a:stretch>
            <a:fillRect/>
          </a:stretch>
        </p:blipFill>
        <p:spPr>
          <a:xfrm>
            <a:off x="4572000" y="1394825"/>
            <a:ext cx="4180202" cy="24737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a:t>
            </a:r>
            <a:endParaRPr/>
          </a:p>
        </p:txBody>
      </p:sp>
      <p:sp>
        <p:nvSpPr>
          <p:cNvPr id="154" name="Google Shape;154;p25"/>
          <p:cNvSpPr txBox="1"/>
          <p:nvPr>
            <p:ph idx="1" type="body"/>
          </p:nvPr>
        </p:nvSpPr>
        <p:spPr>
          <a:xfrm>
            <a:off x="311700" y="1266325"/>
            <a:ext cx="5169000" cy="33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Approach used:</a:t>
            </a:r>
            <a:endParaRPr/>
          </a:p>
          <a:p>
            <a:pPr indent="0" lvl="0" marL="0" rtl="0" algn="l">
              <a:spcBef>
                <a:spcPts val="1200"/>
              </a:spcBef>
              <a:spcAft>
                <a:spcPts val="0"/>
              </a:spcAft>
              <a:buNone/>
            </a:pPr>
            <a:r>
              <a:rPr lang="en"/>
              <a:t>Created a LSTM layer with 150 nodes and a dense layer with 50 nodes and activation function “relu”.</a:t>
            </a:r>
            <a:endParaRPr/>
          </a:p>
          <a:p>
            <a:pPr indent="0" lvl="0" marL="0" rtl="0" algn="l">
              <a:spcBef>
                <a:spcPts val="1200"/>
              </a:spcBef>
              <a:spcAft>
                <a:spcPts val="0"/>
              </a:spcAft>
              <a:buNone/>
            </a:pPr>
            <a:r>
              <a:rPr lang="en"/>
              <a:t>In output layer we have 10 nodes and activation function “softmax”.</a:t>
            </a:r>
            <a:endParaRPr/>
          </a:p>
          <a:p>
            <a:pPr indent="0" lvl="0" marL="0" rtl="0" algn="l">
              <a:spcBef>
                <a:spcPts val="1200"/>
              </a:spcBef>
              <a:spcAft>
                <a:spcPts val="0"/>
              </a:spcAft>
              <a:buNone/>
            </a:pPr>
            <a:r>
              <a:rPr lang="en"/>
              <a:t>Loss used is cross entropy loss.</a:t>
            </a:r>
            <a:endParaRPr/>
          </a:p>
          <a:p>
            <a:pPr indent="0" lvl="0" marL="0" rtl="0" algn="l">
              <a:spcBef>
                <a:spcPts val="1200"/>
              </a:spcBef>
              <a:spcAft>
                <a:spcPts val="0"/>
              </a:spcAft>
              <a:buNone/>
            </a:pPr>
            <a:r>
              <a:rPr lang="en"/>
              <a:t>Trained the model on training data with batch size of 128 and 3 epochs.</a:t>
            </a:r>
            <a:endParaRPr/>
          </a:p>
          <a:p>
            <a:pPr indent="0" lvl="0" marL="0" rtl="0" algn="l">
              <a:spcBef>
                <a:spcPts val="1200"/>
              </a:spcBef>
              <a:spcAft>
                <a:spcPts val="0"/>
              </a:spcAft>
              <a:buNone/>
            </a:pPr>
            <a:r>
              <a:rPr lang="en"/>
              <a:t>Validated on test data to assess generalization performance.</a:t>
            </a:r>
            <a:endParaRPr/>
          </a:p>
          <a:p>
            <a:pPr indent="0" lvl="0" marL="0" rtl="0" algn="l">
              <a:spcBef>
                <a:spcPts val="1200"/>
              </a:spcBef>
              <a:spcAft>
                <a:spcPts val="1200"/>
              </a:spcAft>
              <a:buNone/>
            </a:pPr>
            <a:r>
              <a:rPr lang="en"/>
              <a:t>Calculated and printed the model score on test data.</a:t>
            </a:r>
            <a:endParaRPr/>
          </a:p>
        </p:txBody>
      </p:sp>
      <p:pic>
        <p:nvPicPr>
          <p:cNvPr id="155" name="Google Shape;155;p25"/>
          <p:cNvPicPr preferRelativeResize="0"/>
          <p:nvPr/>
        </p:nvPicPr>
        <p:blipFill>
          <a:blip r:embed="rId3">
            <a:alphaModFix/>
          </a:blip>
          <a:stretch>
            <a:fillRect/>
          </a:stretch>
        </p:blipFill>
        <p:spPr>
          <a:xfrm>
            <a:off x="5742125" y="1266325"/>
            <a:ext cx="2998900" cy="1708700"/>
          </a:xfrm>
          <a:prstGeom prst="rect">
            <a:avLst/>
          </a:prstGeom>
          <a:noFill/>
          <a:ln>
            <a:noFill/>
          </a:ln>
        </p:spPr>
      </p:pic>
      <p:pic>
        <p:nvPicPr>
          <p:cNvPr id="156" name="Google Shape;156;p25"/>
          <p:cNvPicPr preferRelativeResize="0"/>
          <p:nvPr/>
        </p:nvPicPr>
        <p:blipFill>
          <a:blip r:embed="rId4">
            <a:alphaModFix/>
          </a:blip>
          <a:stretch>
            <a:fillRect/>
          </a:stretch>
        </p:blipFill>
        <p:spPr>
          <a:xfrm>
            <a:off x="5833400" y="3088925"/>
            <a:ext cx="2998899" cy="1464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11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Comparisons of recommendation of our models with Pretrained Model :</a:t>
            </a:r>
            <a:endParaRPr sz="2540"/>
          </a:p>
          <a:p>
            <a:pPr indent="0" lvl="0" marL="0" rtl="0" algn="l">
              <a:spcBef>
                <a:spcPts val="0"/>
              </a:spcBef>
              <a:spcAft>
                <a:spcPts val="0"/>
              </a:spcAft>
              <a:buSzPts val="990"/>
              <a:buNone/>
            </a:pPr>
            <a:r>
              <a:t/>
            </a:r>
            <a:endParaRPr sz="3240"/>
          </a:p>
        </p:txBody>
      </p:sp>
      <p:sp>
        <p:nvSpPr>
          <p:cNvPr id="162" name="Google Shape;162;p26"/>
          <p:cNvSpPr txBox="1"/>
          <p:nvPr>
            <p:ph idx="1" type="body"/>
          </p:nvPr>
        </p:nvSpPr>
        <p:spPr>
          <a:xfrm>
            <a:off x="132675" y="1287100"/>
            <a:ext cx="9011400" cy="36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1)Simple RNN                               2)LSTM                                  3)Zero Shot Classifier</a:t>
            </a:r>
            <a:endParaRPr/>
          </a:p>
        </p:txBody>
      </p:sp>
      <p:pic>
        <p:nvPicPr>
          <p:cNvPr id="163" name="Google Shape;163;p26"/>
          <p:cNvPicPr preferRelativeResize="0"/>
          <p:nvPr/>
        </p:nvPicPr>
        <p:blipFill>
          <a:blip r:embed="rId3">
            <a:alphaModFix/>
          </a:blip>
          <a:stretch>
            <a:fillRect/>
          </a:stretch>
        </p:blipFill>
        <p:spPr>
          <a:xfrm>
            <a:off x="6112675" y="1709875"/>
            <a:ext cx="2540599" cy="1246075"/>
          </a:xfrm>
          <a:prstGeom prst="rect">
            <a:avLst/>
          </a:prstGeom>
          <a:noFill/>
          <a:ln>
            <a:noFill/>
          </a:ln>
        </p:spPr>
      </p:pic>
      <p:pic>
        <p:nvPicPr>
          <p:cNvPr id="164" name="Google Shape;164;p26"/>
          <p:cNvPicPr preferRelativeResize="0"/>
          <p:nvPr/>
        </p:nvPicPr>
        <p:blipFill>
          <a:blip r:embed="rId4">
            <a:alphaModFix/>
          </a:blip>
          <a:stretch>
            <a:fillRect/>
          </a:stretch>
        </p:blipFill>
        <p:spPr>
          <a:xfrm>
            <a:off x="6168050" y="3191325"/>
            <a:ext cx="2575200" cy="1502225"/>
          </a:xfrm>
          <a:prstGeom prst="rect">
            <a:avLst/>
          </a:prstGeom>
          <a:noFill/>
          <a:ln>
            <a:noFill/>
          </a:ln>
        </p:spPr>
      </p:pic>
      <p:pic>
        <p:nvPicPr>
          <p:cNvPr id="165" name="Google Shape;165;p26"/>
          <p:cNvPicPr preferRelativeResize="0"/>
          <p:nvPr/>
        </p:nvPicPr>
        <p:blipFill>
          <a:blip r:embed="rId5">
            <a:alphaModFix/>
          </a:blip>
          <a:stretch>
            <a:fillRect/>
          </a:stretch>
        </p:blipFill>
        <p:spPr>
          <a:xfrm>
            <a:off x="173075" y="1926300"/>
            <a:ext cx="2681525" cy="1029650"/>
          </a:xfrm>
          <a:prstGeom prst="rect">
            <a:avLst/>
          </a:prstGeom>
          <a:noFill/>
          <a:ln>
            <a:noFill/>
          </a:ln>
        </p:spPr>
      </p:pic>
      <p:pic>
        <p:nvPicPr>
          <p:cNvPr id="166" name="Google Shape;166;p26"/>
          <p:cNvPicPr preferRelativeResize="0"/>
          <p:nvPr/>
        </p:nvPicPr>
        <p:blipFill>
          <a:blip r:embed="rId6">
            <a:alphaModFix/>
          </a:blip>
          <a:stretch>
            <a:fillRect/>
          </a:stretch>
        </p:blipFill>
        <p:spPr>
          <a:xfrm>
            <a:off x="249225" y="3317461"/>
            <a:ext cx="2605375" cy="1408014"/>
          </a:xfrm>
          <a:prstGeom prst="rect">
            <a:avLst/>
          </a:prstGeom>
          <a:noFill/>
          <a:ln>
            <a:noFill/>
          </a:ln>
        </p:spPr>
      </p:pic>
      <p:pic>
        <p:nvPicPr>
          <p:cNvPr id="167" name="Google Shape;167;p26"/>
          <p:cNvPicPr preferRelativeResize="0"/>
          <p:nvPr/>
        </p:nvPicPr>
        <p:blipFill>
          <a:blip r:embed="rId7">
            <a:alphaModFix/>
          </a:blip>
          <a:stretch>
            <a:fillRect/>
          </a:stretch>
        </p:blipFill>
        <p:spPr>
          <a:xfrm>
            <a:off x="2996950" y="1842375"/>
            <a:ext cx="2998762" cy="288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of User Reviews on Recommendation:</a:t>
            </a:r>
            <a:endParaRPr/>
          </a:p>
        </p:txBody>
      </p:sp>
      <p:sp>
        <p:nvSpPr>
          <p:cNvPr id="173" name="Google Shape;173;p27"/>
          <p:cNvSpPr txBox="1"/>
          <p:nvPr>
            <p:ph idx="1" type="body"/>
          </p:nvPr>
        </p:nvSpPr>
        <p:spPr>
          <a:xfrm>
            <a:off x="117875" y="1308375"/>
            <a:ext cx="5274900" cy="3281400"/>
          </a:xfrm>
          <a:prstGeom prst="rect">
            <a:avLst/>
          </a:prstGeom>
        </p:spPr>
        <p:txBody>
          <a:bodyPr anchorCtr="0" anchor="t" bIns="91425" lIns="91425" spcFirstLastPara="1" rIns="91425" wrap="square" tIns="91425">
            <a:normAutofit fontScale="92500" lnSpcReduction="10000"/>
          </a:bodyPr>
          <a:lstStyle/>
          <a:p>
            <a:pPr indent="-293211" lvl="0" marL="457200" rtl="0" algn="l">
              <a:spcBef>
                <a:spcPts val="1200"/>
              </a:spcBef>
              <a:spcAft>
                <a:spcPts val="0"/>
              </a:spcAft>
              <a:buClr>
                <a:srgbClr val="000000"/>
              </a:buClr>
              <a:buSzPct val="61111"/>
              <a:buFont typeface="Arial"/>
              <a:buChar char="●"/>
            </a:pPr>
            <a:r>
              <a:rPr lang="en"/>
              <a:t>Continuous negative reviews lead to a decrease in average rating for a medicine.</a:t>
            </a:r>
            <a:endParaRPr/>
          </a:p>
          <a:p>
            <a:pPr indent="-293211" lvl="0" marL="457200" rtl="0" algn="l">
              <a:spcBef>
                <a:spcPts val="0"/>
              </a:spcBef>
              <a:spcAft>
                <a:spcPts val="0"/>
              </a:spcAft>
              <a:buClr>
                <a:srgbClr val="000000"/>
              </a:buClr>
              <a:buSzPct val="61111"/>
              <a:buFont typeface="Arial"/>
              <a:buChar char="●"/>
            </a:pPr>
            <a:r>
              <a:rPr lang="en"/>
              <a:t>Over time, this decline can result in the medicine being excluded from the top 5 recommended list.</a:t>
            </a:r>
            <a:endParaRPr/>
          </a:p>
          <a:p>
            <a:pPr indent="-293211" lvl="0" marL="457200" rtl="0" algn="l">
              <a:spcBef>
                <a:spcPts val="0"/>
              </a:spcBef>
              <a:spcAft>
                <a:spcPts val="0"/>
              </a:spcAft>
              <a:buClr>
                <a:srgbClr val="000000"/>
              </a:buClr>
              <a:buSzPct val="61111"/>
              <a:buFont typeface="Arial"/>
              <a:buChar char="●"/>
            </a:pPr>
            <a:r>
              <a:rPr lang="en"/>
              <a:t>Continuous positive reviews contribute to an increase in the average rating for a medicine.</a:t>
            </a:r>
            <a:endParaRPr/>
          </a:p>
          <a:p>
            <a:pPr indent="-293211" lvl="0" marL="457200" rtl="0" algn="l">
              <a:spcBef>
                <a:spcPts val="0"/>
              </a:spcBef>
              <a:spcAft>
                <a:spcPts val="0"/>
              </a:spcAft>
              <a:buClr>
                <a:srgbClr val="000000"/>
              </a:buClr>
              <a:buSzPct val="61111"/>
              <a:buFont typeface="Arial"/>
              <a:buChar char="●"/>
            </a:pPr>
            <a:r>
              <a:rPr lang="en"/>
              <a:t>This upward trend can lead to the medicine gaining a position in the top 5 recommended list over time.</a:t>
            </a:r>
            <a:endParaRPr/>
          </a:p>
          <a:p>
            <a:pPr indent="0" lvl="0" marL="0" rtl="0" algn="l">
              <a:spcBef>
                <a:spcPts val="1200"/>
              </a:spcBef>
              <a:spcAft>
                <a:spcPts val="1200"/>
              </a:spcAft>
              <a:buNone/>
            </a:pPr>
            <a:r>
              <a:t/>
            </a:r>
            <a:endParaRPr/>
          </a:p>
        </p:txBody>
      </p:sp>
      <p:pic>
        <p:nvPicPr>
          <p:cNvPr id="174" name="Google Shape;174;p27"/>
          <p:cNvPicPr preferRelativeResize="0"/>
          <p:nvPr/>
        </p:nvPicPr>
        <p:blipFill>
          <a:blip r:embed="rId3">
            <a:alphaModFix/>
          </a:blip>
          <a:stretch>
            <a:fillRect/>
          </a:stretch>
        </p:blipFill>
        <p:spPr>
          <a:xfrm>
            <a:off x="5759675" y="1152425"/>
            <a:ext cx="2976726" cy="1892750"/>
          </a:xfrm>
          <a:prstGeom prst="rect">
            <a:avLst/>
          </a:prstGeom>
          <a:noFill/>
          <a:ln>
            <a:noFill/>
          </a:ln>
        </p:spPr>
      </p:pic>
      <p:pic>
        <p:nvPicPr>
          <p:cNvPr id="175" name="Google Shape;175;p27"/>
          <p:cNvPicPr preferRelativeResize="0"/>
          <p:nvPr/>
        </p:nvPicPr>
        <p:blipFill>
          <a:blip r:embed="rId4">
            <a:alphaModFix/>
          </a:blip>
          <a:stretch>
            <a:fillRect/>
          </a:stretch>
        </p:blipFill>
        <p:spPr>
          <a:xfrm>
            <a:off x="5808125" y="3198225"/>
            <a:ext cx="2879825" cy="163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 :</a:t>
            </a:r>
            <a:endParaRPr/>
          </a:p>
        </p:txBody>
      </p:sp>
      <p:sp>
        <p:nvSpPr>
          <p:cNvPr id="181" name="Google Shape;181;p28"/>
          <p:cNvSpPr txBox="1"/>
          <p:nvPr>
            <p:ph idx="1" type="body"/>
          </p:nvPr>
        </p:nvSpPr>
        <p:spPr>
          <a:xfrm>
            <a:off x="311700" y="1266175"/>
            <a:ext cx="3999900" cy="33027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Implementing BERT for Deeper Insights</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BERT Overview:</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State-of-the-art NLP model capable of understanding context in text</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Pre-trained on a large corpus and fine-tuned for specific tasks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Advantages of Using BERT:</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Enhanced understanding of language used in patient reviews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Improved sentiment analysis leading to more accurate drug ratings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Implementation Strategy:</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Fine-tune BERT on healthcare-specific datasets including patient reviews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Compare performance against current LSTM and RNN models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82" name="Google Shape;182;p28"/>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Specialized Feature Handling: Side Effects</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Current Limitations: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Reviews mentioning side effects are treated the same as other reviews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Proposed Feature: Side Effect Weighting</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Detect mentions of side effects using keyword extraction or NLP classification</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Assign negative weightage to reviews mentioning side effects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Impact:</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Prioritize drugs with fewer harmful side effects in recommendations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Increase the safety and satisfaction level of recommended drugs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                                                     				</a:t>
            </a:r>
            <a:r>
              <a:rPr b="1" lang="en" sz="3600">
                <a:solidFill>
                  <a:srgbClr val="FFFFFF"/>
                </a:solidFill>
                <a:latin typeface="PT Sans Narrow"/>
                <a:ea typeface="PT Sans Narrow"/>
                <a:cs typeface="PT Sans Narrow"/>
                <a:sym typeface="PT Sans Narrow"/>
              </a:rPr>
              <a:t>Thank You</a:t>
            </a:r>
            <a:endParaRPr b="1" sz="3600">
              <a:solidFill>
                <a:srgbClr val="FFFFFF"/>
              </a:solidFill>
              <a:latin typeface="PT Sans Narrow"/>
              <a:ea typeface="PT Sans Narrow"/>
              <a:cs typeface="PT Sans Narrow"/>
              <a:sym typeface="PT Sans Narrow"/>
            </a:endParaRPr>
          </a:p>
          <a:p>
            <a:pPr indent="0" lvl="0" marL="0" rtl="0" algn="l">
              <a:spcBef>
                <a:spcPts val="1200"/>
              </a:spcBef>
              <a:spcAft>
                <a:spcPts val="0"/>
              </a:spcAft>
              <a:buNone/>
            </a:pPr>
            <a:r>
              <a:rPr b="1" lang="en" sz="3600">
                <a:solidFill>
                  <a:srgbClr val="0D0D0D"/>
                </a:solidFill>
                <a:latin typeface="PT Sans Narrow"/>
                <a:ea typeface="PT Sans Narrow"/>
                <a:cs typeface="PT Sans Narrow"/>
                <a:sym typeface="PT Sans Narrow"/>
              </a:rPr>
              <a:t>                                                     		</a:t>
            </a:r>
            <a:r>
              <a:rPr b="1" lang="en">
                <a:solidFill>
                  <a:schemeClr val="lt1"/>
                </a:solidFill>
              </a:rPr>
              <a:t>AYUSHI PRASAD : MT2023145</a:t>
            </a:r>
            <a:endParaRPr b="1">
              <a:solidFill>
                <a:schemeClr val="lt1"/>
              </a:solidFill>
            </a:endParaRPr>
          </a:p>
          <a:p>
            <a:pPr indent="0" lvl="0" marL="5029200" rtl="0" algn="l">
              <a:lnSpc>
                <a:spcPct val="100000"/>
              </a:lnSpc>
              <a:spcBef>
                <a:spcPts val="1200"/>
              </a:spcBef>
              <a:spcAft>
                <a:spcPts val="0"/>
              </a:spcAft>
              <a:buNone/>
            </a:pPr>
            <a:r>
              <a:t/>
            </a:r>
            <a:endParaRPr b="1">
              <a:solidFill>
                <a:schemeClr val="lt1"/>
              </a:solidFill>
            </a:endParaRPr>
          </a:p>
          <a:p>
            <a:pPr indent="457200" lvl="0" marL="4114800" rtl="0" algn="l">
              <a:lnSpc>
                <a:spcPct val="100000"/>
              </a:lnSpc>
              <a:spcBef>
                <a:spcPts val="0"/>
              </a:spcBef>
              <a:spcAft>
                <a:spcPts val="0"/>
              </a:spcAft>
              <a:buNone/>
            </a:pPr>
            <a:r>
              <a:rPr b="1" lang="en">
                <a:solidFill>
                  <a:schemeClr val="lt1"/>
                </a:solidFill>
              </a:rPr>
              <a:t>DRISHTI GUPTA : MT2023099</a:t>
            </a:r>
            <a:endParaRPr b="1">
              <a:solidFill>
                <a:schemeClr val="lt1"/>
              </a:solidFill>
            </a:endParaRPr>
          </a:p>
          <a:p>
            <a:pPr indent="457200" lvl="0" marL="4572000" rtl="0" algn="l">
              <a:lnSpc>
                <a:spcPct val="100000"/>
              </a:lnSpc>
              <a:spcBef>
                <a:spcPts val="0"/>
              </a:spcBef>
              <a:spcAft>
                <a:spcPts val="0"/>
              </a:spcAft>
              <a:buNone/>
            </a:pPr>
            <a:r>
              <a:t/>
            </a:r>
            <a:endParaRPr b="1">
              <a:solidFill>
                <a:schemeClr val="lt1"/>
              </a:solidFill>
            </a:endParaRPr>
          </a:p>
          <a:p>
            <a:pPr indent="457200" lvl="0" marL="4572000" rtl="0" algn="l">
              <a:lnSpc>
                <a:spcPct val="100000"/>
              </a:lnSpc>
              <a:spcBef>
                <a:spcPts val="0"/>
              </a:spcBef>
              <a:spcAft>
                <a:spcPts val="0"/>
              </a:spcAft>
              <a:buNone/>
            </a:pPr>
            <a:r>
              <a:t/>
            </a:r>
            <a:endParaRPr b="1">
              <a:solidFill>
                <a:schemeClr val="lt1"/>
              </a:solidFill>
            </a:endParaRPr>
          </a:p>
          <a:p>
            <a:pPr indent="0" lvl="0" marL="4572000" rtl="0" algn="l">
              <a:lnSpc>
                <a:spcPct val="100000"/>
              </a:lnSpc>
              <a:spcBef>
                <a:spcPts val="0"/>
              </a:spcBef>
              <a:spcAft>
                <a:spcPts val="0"/>
              </a:spcAft>
              <a:buNone/>
            </a:pPr>
            <a:r>
              <a:rPr b="1" lang="en">
                <a:solidFill>
                  <a:schemeClr val="lt1"/>
                </a:solidFill>
              </a:rPr>
              <a:t>DEEPANJALI GHOSH : MT2023119</a:t>
            </a:r>
            <a:endParaRPr b="1">
              <a:solidFill>
                <a:schemeClr val="lt1"/>
              </a:solidFill>
            </a:endParaRPr>
          </a:p>
          <a:p>
            <a:pPr indent="0" lvl="0" marL="0" rtl="0" algn="l">
              <a:lnSpc>
                <a:spcPct val="100000"/>
              </a:lnSpc>
              <a:spcBef>
                <a:spcPts val="0"/>
              </a:spcBef>
              <a:spcAft>
                <a:spcPts val="0"/>
              </a:spcAft>
              <a:buNone/>
            </a:pPr>
            <a:r>
              <a:t/>
            </a:r>
            <a:endParaRPr b="1">
              <a:solidFill>
                <a:schemeClr val="lt1"/>
              </a:solidFill>
            </a:endParaRPr>
          </a:p>
          <a:p>
            <a:pPr indent="0" lvl="0" marL="0" rtl="0" algn="l">
              <a:lnSpc>
                <a:spcPct val="100000"/>
              </a:lnSpc>
              <a:spcBef>
                <a:spcPts val="0"/>
              </a:spcBef>
              <a:spcAft>
                <a:spcPts val="0"/>
              </a:spcAft>
              <a:buNone/>
            </a:pPr>
            <a:r>
              <a:rPr b="1" lang="en">
                <a:solidFill>
                  <a:schemeClr val="lt1"/>
                </a:solidFill>
              </a:rPr>
              <a:t>                                                                                           </a:t>
            </a:r>
            <a:endParaRPr b="1">
              <a:solidFill>
                <a:schemeClr val="lt1"/>
              </a:solidFill>
            </a:endParaRPr>
          </a:p>
          <a:p>
            <a:pPr indent="0" lvl="0" marL="0" rtl="0" algn="l">
              <a:lnSpc>
                <a:spcPct val="100000"/>
              </a:lnSpc>
              <a:spcBef>
                <a:spcPts val="0"/>
              </a:spcBef>
              <a:spcAft>
                <a:spcPts val="0"/>
              </a:spcAft>
              <a:buNone/>
            </a:pPr>
            <a:r>
              <a:t/>
            </a:r>
            <a:endParaRPr b="1">
              <a:solidFill>
                <a:schemeClr val="lt1"/>
              </a:solidFill>
            </a:endParaRPr>
          </a:p>
          <a:p>
            <a:pPr indent="0" lvl="0" marL="0" rtl="0" algn="l">
              <a:lnSpc>
                <a:spcPct val="100000"/>
              </a:lnSpc>
              <a:spcBef>
                <a:spcPts val="0"/>
              </a:spcBef>
              <a:spcAft>
                <a:spcPts val="0"/>
              </a:spcAft>
              <a:buNone/>
            </a:pPr>
            <a:r>
              <a:rPr b="1" lang="en">
                <a:solidFill>
                  <a:schemeClr val="lt1"/>
                </a:solidFill>
              </a:rPr>
              <a:t>                                                                                                    ANANT PANDEY : IMT2020524</a:t>
            </a:r>
            <a:endParaRPr b="1" sz="1100">
              <a:solidFill>
                <a:srgbClr val="0D0D0D"/>
              </a:solidFill>
              <a:latin typeface="PT Sans Narrow"/>
              <a:ea typeface="PT Sans Narrow"/>
              <a:cs typeface="PT Sans Narrow"/>
              <a:sym typeface="PT Sans Narrow"/>
            </a:endParaRPr>
          </a:p>
          <a:p>
            <a:pPr indent="0" lvl="0" marL="0" rtl="0" algn="l">
              <a:spcBef>
                <a:spcPts val="0"/>
              </a:spcBef>
              <a:spcAft>
                <a:spcPts val="1200"/>
              </a:spcAft>
              <a:buNone/>
            </a:pPr>
            <a:r>
              <a:rPr b="1" lang="en" sz="3600">
                <a:solidFill>
                  <a:srgbClr val="0D0D0D"/>
                </a:solidFill>
                <a:latin typeface="PT Sans Narrow"/>
                <a:ea typeface="PT Sans Narrow"/>
                <a:cs typeface="PT Sans Narrow"/>
                <a:sym typeface="PT Sans Narrow"/>
              </a:rPr>
              <a:t>											</a:t>
            </a:r>
            <a:endParaRPr b="1" sz="1100">
              <a:solidFill>
                <a:srgbClr val="0D0D0D"/>
              </a:solidFill>
              <a:latin typeface="PT Sans Narrow"/>
              <a:ea typeface="PT Sans Narrow"/>
              <a:cs typeface="PT Sans Narrow"/>
              <a:sym typeface="PT Sans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247950" y="126300"/>
            <a:ext cx="8520600" cy="11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40"/>
              <a:t>INNOVATING HEALTHCARE</a:t>
            </a:r>
            <a:endParaRPr sz="2840"/>
          </a:p>
          <a:p>
            <a:pPr indent="0" lvl="0" marL="0" rtl="0" algn="ctr">
              <a:spcBef>
                <a:spcPts val="0"/>
              </a:spcBef>
              <a:spcAft>
                <a:spcPts val="0"/>
              </a:spcAft>
              <a:buSzPts val="990"/>
              <a:buNone/>
            </a:pPr>
            <a:r>
              <a:rPr lang="en" sz="2840"/>
              <a:t>Say hello to our intelligent drug recommendation system</a:t>
            </a:r>
            <a:endParaRPr sz="2840"/>
          </a:p>
          <a:p>
            <a:pPr indent="0" lvl="0" marL="0" rtl="0" algn="l">
              <a:spcBef>
                <a:spcPts val="0"/>
              </a:spcBef>
              <a:spcAft>
                <a:spcPts val="0"/>
              </a:spcAft>
              <a:buSzPts val="990"/>
              <a:buNone/>
            </a:pPr>
            <a:r>
              <a:t/>
            </a:r>
            <a:endParaRPr sz="2840"/>
          </a:p>
        </p:txBody>
      </p:sp>
      <p:sp>
        <p:nvSpPr>
          <p:cNvPr id="74" name="Google Shape;74;p14"/>
          <p:cNvSpPr txBox="1"/>
          <p:nvPr/>
        </p:nvSpPr>
        <p:spPr>
          <a:xfrm>
            <a:off x="247950" y="1133250"/>
            <a:ext cx="5737200" cy="3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This project explores the feasibility of utilizing customer reviews to develop a drug recommendation system. </a:t>
            </a:r>
            <a:endParaRPr sz="1800">
              <a:solidFill>
                <a:schemeClr val="dk2"/>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800">
                <a:solidFill>
                  <a:schemeClr val="dk2"/>
                </a:solidFill>
                <a:latin typeface="Open Sans"/>
                <a:ea typeface="Open Sans"/>
                <a:cs typeface="Open Sans"/>
                <a:sym typeface="Open Sans"/>
              </a:rPr>
              <a:t>The project investigates sentiment analysis techniques to analyze the vast amount of textual data present in customer reviews of medications. By identifying positive and negative feedback on factors like effectiveness and side effects, the system can learn user experiences and recommend drugs with a higher likelihood of patient satisfaction.</a:t>
            </a:r>
            <a:endParaRPr sz="1800">
              <a:solidFill>
                <a:schemeClr val="dk2"/>
              </a:solidFill>
              <a:latin typeface="Open Sans"/>
              <a:ea typeface="Open Sans"/>
              <a:cs typeface="Open Sans"/>
              <a:sym typeface="Open Sans"/>
            </a:endParaRPr>
          </a:p>
        </p:txBody>
      </p:sp>
      <p:pic>
        <p:nvPicPr>
          <p:cNvPr id="75" name="Google Shape;75;p14"/>
          <p:cNvPicPr preferRelativeResize="0"/>
          <p:nvPr/>
        </p:nvPicPr>
        <p:blipFill>
          <a:blip r:embed="rId3">
            <a:alphaModFix/>
          </a:blip>
          <a:stretch>
            <a:fillRect/>
          </a:stretch>
        </p:blipFill>
        <p:spPr>
          <a:xfrm>
            <a:off x="5946925" y="2117125"/>
            <a:ext cx="2667000" cy="160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269200" y="2467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challenge and our Solution</a:t>
            </a:r>
            <a:endParaRPr/>
          </a:p>
        </p:txBody>
      </p:sp>
      <p:sp>
        <p:nvSpPr>
          <p:cNvPr id="81" name="Google Shape;81;p15"/>
          <p:cNvSpPr txBox="1"/>
          <p:nvPr>
            <p:ph idx="1" type="body"/>
          </p:nvPr>
        </p:nvSpPr>
        <p:spPr>
          <a:xfrm>
            <a:off x="304600" y="1096150"/>
            <a:ext cx="8379000" cy="36705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b="1" lang="en" sz="5665">
                <a:solidFill>
                  <a:schemeClr val="accent1"/>
                </a:solidFill>
              </a:rPr>
              <a:t>Current Challenge:</a:t>
            </a:r>
            <a:endParaRPr b="1" sz="5665">
              <a:solidFill>
                <a:schemeClr val="accent1"/>
              </a:solidFill>
            </a:endParaRPr>
          </a:p>
          <a:p>
            <a:pPr indent="-318537" lvl="0" marL="457200" rtl="0" algn="l">
              <a:lnSpc>
                <a:spcPct val="150000"/>
              </a:lnSpc>
              <a:spcBef>
                <a:spcPts val="1200"/>
              </a:spcBef>
              <a:spcAft>
                <a:spcPts val="0"/>
              </a:spcAft>
              <a:buSzPct val="100000"/>
              <a:buFont typeface="Open Sans Medium"/>
              <a:buAutoNum type="arabicPeriod"/>
            </a:pPr>
            <a:r>
              <a:rPr lang="en" sz="5665">
                <a:latin typeface="Open Sans Medium"/>
                <a:ea typeface="Open Sans Medium"/>
                <a:cs typeface="Open Sans Medium"/>
                <a:sym typeface="Open Sans Medium"/>
              </a:rPr>
              <a:t>Selecting the most effective medication for a patient can be time-consuming</a:t>
            </a:r>
            <a:endParaRPr sz="5665">
              <a:latin typeface="Open Sans Medium"/>
              <a:ea typeface="Open Sans Medium"/>
              <a:cs typeface="Open Sans Medium"/>
              <a:sym typeface="Open Sans Medium"/>
            </a:endParaRPr>
          </a:p>
          <a:p>
            <a:pPr indent="-318537" lvl="0" marL="457200" rtl="0" algn="l">
              <a:lnSpc>
                <a:spcPct val="150000"/>
              </a:lnSpc>
              <a:spcBef>
                <a:spcPts val="0"/>
              </a:spcBef>
              <a:spcAft>
                <a:spcPts val="0"/>
              </a:spcAft>
              <a:buSzPct val="100000"/>
              <a:buFont typeface="Open Sans Medium"/>
              <a:buAutoNum type="arabicPeriod"/>
            </a:pPr>
            <a:r>
              <a:rPr lang="en" sz="5665">
                <a:latin typeface="Open Sans Medium"/>
                <a:ea typeface="Open Sans Medium"/>
                <a:cs typeface="Open Sans Medium"/>
                <a:sym typeface="Open Sans Medium"/>
              </a:rPr>
              <a:t>Doctors may not have access to all patient experiences with specific medications</a:t>
            </a:r>
            <a:endParaRPr sz="5665">
              <a:latin typeface="Open Sans Medium"/>
              <a:ea typeface="Open Sans Medium"/>
              <a:cs typeface="Open Sans Medium"/>
              <a:sym typeface="Open Sans Medium"/>
            </a:endParaRPr>
          </a:p>
          <a:p>
            <a:pPr indent="-318537" lvl="0" marL="457200" rtl="0" algn="l">
              <a:lnSpc>
                <a:spcPct val="150000"/>
              </a:lnSpc>
              <a:spcBef>
                <a:spcPts val="0"/>
              </a:spcBef>
              <a:spcAft>
                <a:spcPts val="0"/>
              </a:spcAft>
              <a:buSzPct val="100000"/>
              <a:buFont typeface="Open Sans Medium"/>
              <a:buAutoNum type="arabicPeriod"/>
            </a:pPr>
            <a:r>
              <a:rPr lang="en" sz="5665">
                <a:latin typeface="Open Sans Medium"/>
                <a:ea typeface="Open Sans Medium"/>
                <a:cs typeface="Open Sans Medium"/>
                <a:sym typeface="Open Sans Medium"/>
              </a:rPr>
              <a:t>This can lead to trial-and-error prescribing</a:t>
            </a:r>
            <a:endParaRPr sz="5665">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b="1" lang="en" sz="5665">
                <a:solidFill>
                  <a:schemeClr val="accent1"/>
                </a:solidFill>
              </a:rPr>
              <a:t>Our Solution:</a:t>
            </a:r>
            <a:endParaRPr b="1" sz="5665">
              <a:solidFill>
                <a:schemeClr val="accent1"/>
              </a:solidFill>
            </a:endParaRPr>
          </a:p>
          <a:p>
            <a:pPr indent="-318537" lvl="0" marL="457200" rtl="0" algn="l">
              <a:lnSpc>
                <a:spcPct val="150000"/>
              </a:lnSpc>
              <a:spcBef>
                <a:spcPts val="1200"/>
              </a:spcBef>
              <a:spcAft>
                <a:spcPts val="0"/>
              </a:spcAft>
              <a:buSzPct val="100000"/>
              <a:buFont typeface="Open Sans Medium"/>
              <a:buAutoNum type="arabicPeriod"/>
            </a:pPr>
            <a:r>
              <a:rPr lang="en" sz="5665">
                <a:solidFill>
                  <a:srgbClr val="0D0D0D"/>
                </a:solidFill>
                <a:latin typeface="Open Sans Medium"/>
                <a:ea typeface="Open Sans Medium"/>
                <a:cs typeface="Open Sans Medium"/>
                <a:sym typeface="Open Sans Medium"/>
              </a:rPr>
              <a:t>Reduce trial-and-error prescribing: </a:t>
            </a:r>
            <a:r>
              <a:rPr lang="en" sz="5665">
                <a:latin typeface="Open Sans Medium"/>
                <a:ea typeface="Open Sans Medium"/>
                <a:cs typeface="Open Sans Medium"/>
                <a:sym typeface="Open Sans Medium"/>
              </a:rPr>
              <a:t>By highlighting medications with a lower likelihood of side effects based on patient experiences.</a:t>
            </a:r>
            <a:endParaRPr sz="5665">
              <a:latin typeface="Open Sans Medium"/>
              <a:ea typeface="Open Sans Medium"/>
              <a:cs typeface="Open Sans Medium"/>
              <a:sym typeface="Open Sans Medium"/>
            </a:endParaRPr>
          </a:p>
          <a:p>
            <a:pPr indent="-318537" lvl="0" marL="457200" rtl="0" algn="l">
              <a:lnSpc>
                <a:spcPct val="150000"/>
              </a:lnSpc>
              <a:spcBef>
                <a:spcPts val="0"/>
              </a:spcBef>
              <a:spcAft>
                <a:spcPts val="0"/>
              </a:spcAft>
              <a:buSzPct val="100000"/>
              <a:buFont typeface="Open Sans Medium"/>
              <a:buAutoNum type="arabicPeriod"/>
            </a:pPr>
            <a:r>
              <a:rPr lang="en" sz="5665">
                <a:solidFill>
                  <a:srgbClr val="000000"/>
                </a:solidFill>
                <a:latin typeface="Open Sans Medium"/>
                <a:ea typeface="Open Sans Medium"/>
                <a:cs typeface="Open Sans Medium"/>
                <a:sym typeface="Open Sans Medium"/>
              </a:rPr>
              <a:t>Improve treatment outcomes: </a:t>
            </a:r>
            <a:r>
              <a:rPr lang="en" sz="5665">
                <a:solidFill>
                  <a:srgbClr val="666666"/>
                </a:solidFill>
                <a:latin typeface="Open Sans Medium"/>
                <a:ea typeface="Open Sans Medium"/>
                <a:cs typeface="Open Sans Medium"/>
                <a:sym typeface="Open Sans Medium"/>
              </a:rPr>
              <a:t>By recommending medications with a higher reported success rate based on patient reviews.</a:t>
            </a:r>
            <a:endParaRPr sz="5665">
              <a:solidFill>
                <a:srgbClr val="666666"/>
              </a:solidFill>
              <a:latin typeface="Open Sans Medium"/>
              <a:ea typeface="Open Sans Medium"/>
              <a:cs typeface="Open Sans Medium"/>
              <a:sym typeface="Open Sans Medium"/>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124775" y="0"/>
            <a:ext cx="8832300" cy="559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300"/>
              <a:t>Project Flow</a:t>
            </a:r>
            <a:endParaRPr sz="3300"/>
          </a:p>
        </p:txBody>
      </p:sp>
      <p:sp>
        <p:nvSpPr>
          <p:cNvPr id="87" name="Google Shape;87;p16"/>
          <p:cNvSpPr txBox="1"/>
          <p:nvPr/>
        </p:nvSpPr>
        <p:spPr>
          <a:xfrm>
            <a:off x="2377050" y="1702875"/>
            <a:ext cx="9066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88" name="Google Shape;88;p16"/>
          <p:cNvPicPr preferRelativeResize="0"/>
          <p:nvPr/>
        </p:nvPicPr>
        <p:blipFill>
          <a:blip r:embed="rId3">
            <a:alphaModFix/>
          </a:blip>
          <a:stretch>
            <a:fillRect/>
          </a:stretch>
        </p:blipFill>
        <p:spPr>
          <a:xfrm>
            <a:off x="438575" y="559500"/>
            <a:ext cx="8221601" cy="4679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19625" y="2254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Dataset </a:t>
            </a:r>
            <a:endParaRPr/>
          </a:p>
        </p:txBody>
      </p:sp>
      <p:sp>
        <p:nvSpPr>
          <p:cNvPr id="94" name="Google Shape;94;p17"/>
          <p:cNvSpPr txBox="1"/>
          <p:nvPr>
            <p:ph idx="1" type="body"/>
          </p:nvPr>
        </p:nvSpPr>
        <p:spPr>
          <a:xfrm>
            <a:off x="247975" y="932875"/>
            <a:ext cx="8520600" cy="14256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sz="2702"/>
              <a:t>We got dataset from University of California,Irvine ML Repository.This dataset consists of columns user_id,drugName,condition,review,rating,date and usefulCount.It has 215063 rows and every user has given 1 review only.It has 916 conditions.Ratings are ranging from 1 to 10.</a:t>
            </a:r>
            <a:endParaRPr sz="2702"/>
          </a:p>
          <a:p>
            <a:pPr indent="0" lvl="0" marL="0" rtl="0" algn="l">
              <a:spcBef>
                <a:spcPts val="1200"/>
              </a:spcBef>
              <a:spcAft>
                <a:spcPts val="1200"/>
              </a:spcAft>
              <a:buNone/>
            </a:pPr>
            <a:r>
              <a:t/>
            </a:r>
            <a:endParaRPr/>
          </a:p>
        </p:txBody>
      </p:sp>
      <p:pic>
        <p:nvPicPr>
          <p:cNvPr id="95" name="Google Shape;95;p17"/>
          <p:cNvPicPr preferRelativeResize="0"/>
          <p:nvPr/>
        </p:nvPicPr>
        <p:blipFill>
          <a:blip r:embed="rId3">
            <a:alphaModFix/>
          </a:blip>
          <a:stretch>
            <a:fillRect/>
          </a:stretch>
        </p:blipFill>
        <p:spPr>
          <a:xfrm>
            <a:off x="110425" y="2167350"/>
            <a:ext cx="8961902" cy="281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our Dataset (EDA):</a:t>
            </a:r>
            <a:endParaRPr/>
          </a:p>
        </p:txBody>
      </p:sp>
      <p:sp>
        <p:nvSpPr>
          <p:cNvPr id="101" name="Google Shape;101;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1)</a:t>
            </a:r>
            <a:r>
              <a:rPr lang="en" sz="1500"/>
              <a:t>No of drugs per conditions(top 20)                        2)Top 10 most common conditions</a:t>
            </a:r>
            <a:endParaRPr sz="1500"/>
          </a:p>
        </p:txBody>
      </p:sp>
      <p:pic>
        <p:nvPicPr>
          <p:cNvPr id="102" name="Google Shape;102;p18"/>
          <p:cNvPicPr preferRelativeResize="0"/>
          <p:nvPr/>
        </p:nvPicPr>
        <p:blipFill>
          <a:blip r:embed="rId3">
            <a:alphaModFix/>
          </a:blip>
          <a:stretch>
            <a:fillRect/>
          </a:stretch>
        </p:blipFill>
        <p:spPr>
          <a:xfrm>
            <a:off x="415350" y="1709575"/>
            <a:ext cx="3302075" cy="2630901"/>
          </a:xfrm>
          <a:prstGeom prst="rect">
            <a:avLst/>
          </a:prstGeom>
          <a:noFill/>
          <a:ln>
            <a:noFill/>
          </a:ln>
        </p:spPr>
      </p:pic>
      <p:pic>
        <p:nvPicPr>
          <p:cNvPr id="103" name="Google Shape;103;p18"/>
          <p:cNvPicPr preferRelativeResize="0"/>
          <p:nvPr/>
        </p:nvPicPr>
        <p:blipFill>
          <a:blip r:embed="rId4">
            <a:alphaModFix/>
          </a:blip>
          <a:stretch>
            <a:fillRect/>
          </a:stretch>
        </p:blipFill>
        <p:spPr>
          <a:xfrm>
            <a:off x="5136575" y="1709575"/>
            <a:ext cx="3468225" cy="292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our Dataset :</a:t>
            </a:r>
            <a:endParaRPr/>
          </a:p>
        </p:txBody>
      </p:sp>
      <p:sp>
        <p:nvSpPr>
          <p:cNvPr id="109" name="Google Shape;109;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3)10 Most common Drugs                                4)Count of rating values</a:t>
            </a:r>
            <a:endParaRPr/>
          </a:p>
          <a:p>
            <a:pPr indent="0" lvl="0" marL="0" rtl="0" algn="l">
              <a:spcBef>
                <a:spcPts val="1200"/>
              </a:spcBef>
              <a:spcAft>
                <a:spcPts val="1200"/>
              </a:spcAft>
              <a:buNone/>
            </a:pPr>
            <a:r>
              <a:t/>
            </a:r>
            <a:endParaRPr/>
          </a:p>
        </p:txBody>
      </p:sp>
      <p:pic>
        <p:nvPicPr>
          <p:cNvPr id="110" name="Google Shape;110;p19"/>
          <p:cNvPicPr preferRelativeResize="0"/>
          <p:nvPr/>
        </p:nvPicPr>
        <p:blipFill>
          <a:blip r:embed="rId3">
            <a:alphaModFix/>
          </a:blip>
          <a:stretch>
            <a:fillRect/>
          </a:stretch>
        </p:blipFill>
        <p:spPr>
          <a:xfrm>
            <a:off x="311700" y="1737575"/>
            <a:ext cx="4239725" cy="2776675"/>
          </a:xfrm>
          <a:prstGeom prst="rect">
            <a:avLst/>
          </a:prstGeom>
          <a:noFill/>
          <a:ln>
            <a:noFill/>
          </a:ln>
        </p:spPr>
      </p:pic>
      <p:pic>
        <p:nvPicPr>
          <p:cNvPr id="111" name="Google Shape;111;p19"/>
          <p:cNvPicPr preferRelativeResize="0"/>
          <p:nvPr/>
        </p:nvPicPr>
        <p:blipFill>
          <a:blip r:embed="rId4">
            <a:alphaModFix/>
          </a:blip>
          <a:stretch>
            <a:fillRect/>
          </a:stretch>
        </p:blipFill>
        <p:spPr>
          <a:xfrm>
            <a:off x="4755850" y="1779100"/>
            <a:ext cx="4034851" cy="212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our Dataset :</a:t>
            </a:r>
            <a:endParaRPr/>
          </a:p>
        </p:txBody>
      </p:sp>
      <p:sp>
        <p:nvSpPr>
          <p:cNvPr id="117" name="Google Shape;117;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5)Mean Rating per year                                       6)Total Missing Values</a:t>
            </a:r>
            <a:endParaRPr/>
          </a:p>
        </p:txBody>
      </p:sp>
      <p:pic>
        <p:nvPicPr>
          <p:cNvPr id="118" name="Google Shape;118;p20"/>
          <p:cNvPicPr preferRelativeResize="0"/>
          <p:nvPr/>
        </p:nvPicPr>
        <p:blipFill>
          <a:blip r:embed="rId3">
            <a:alphaModFix/>
          </a:blip>
          <a:stretch>
            <a:fillRect/>
          </a:stretch>
        </p:blipFill>
        <p:spPr>
          <a:xfrm>
            <a:off x="353025" y="1744475"/>
            <a:ext cx="3821301" cy="2765975"/>
          </a:xfrm>
          <a:prstGeom prst="rect">
            <a:avLst/>
          </a:prstGeom>
          <a:noFill/>
          <a:ln>
            <a:noFill/>
          </a:ln>
        </p:spPr>
      </p:pic>
      <p:pic>
        <p:nvPicPr>
          <p:cNvPr id="119" name="Google Shape;119;p20"/>
          <p:cNvPicPr preferRelativeResize="0"/>
          <p:nvPr/>
        </p:nvPicPr>
        <p:blipFill>
          <a:blip r:embed="rId4">
            <a:alphaModFix/>
          </a:blip>
          <a:stretch>
            <a:fillRect/>
          </a:stretch>
        </p:blipFill>
        <p:spPr>
          <a:xfrm>
            <a:off x="4889975" y="1882925"/>
            <a:ext cx="3785674" cy="240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a:t>
            </a:r>
            <a:endParaRPr/>
          </a:p>
        </p:txBody>
      </p:sp>
      <p:sp>
        <p:nvSpPr>
          <p:cNvPr id="125" name="Google Shape;125;p21"/>
          <p:cNvSpPr txBox="1"/>
          <p:nvPr>
            <p:ph idx="1" type="body"/>
          </p:nvPr>
        </p:nvSpPr>
        <p:spPr>
          <a:xfrm>
            <a:off x="110950" y="1152425"/>
            <a:ext cx="5046300" cy="3226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a:t>Why tokenization?</a:t>
            </a:r>
            <a:endParaRPr b="1"/>
          </a:p>
          <a:p>
            <a:pPr indent="-299847" lvl="0" marL="457200" rtl="0" algn="l">
              <a:spcBef>
                <a:spcPts val="1200"/>
              </a:spcBef>
              <a:spcAft>
                <a:spcPts val="0"/>
              </a:spcAft>
              <a:buClr>
                <a:srgbClr val="000000"/>
              </a:buClr>
              <a:buSzPct val="100000"/>
              <a:buFont typeface="Arial"/>
              <a:buChar char="●"/>
            </a:pPr>
            <a:r>
              <a:rPr b="1" lang="en" sz="1795">
                <a:solidFill>
                  <a:srgbClr val="000000"/>
                </a:solidFill>
                <a:latin typeface="Arial"/>
                <a:ea typeface="Arial"/>
                <a:cs typeface="Arial"/>
                <a:sym typeface="Arial"/>
              </a:rPr>
              <a:t>Text Representation:</a:t>
            </a:r>
            <a:r>
              <a:rPr lang="en" sz="1795">
                <a:solidFill>
                  <a:srgbClr val="000000"/>
                </a:solidFill>
                <a:latin typeface="Arial"/>
                <a:ea typeface="Arial"/>
                <a:cs typeface="Arial"/>
                <a:sym typeface="Arial"/>
              </a:rPr>
              <a:t> Tokenization converts raw text data into a format that machine learning models can understand. It breaks down text into meaningful units (tokens) such as words or subwords.</a:t>
            </a:r>
            <a:endParaRPr sz="1795">
              <a:solidFill>
                <a:srgbClr val="000000"/>
              </a:solidFill>
              <a:latin typeface="Arial"/>
              <a:ea typeface="Arial"/>
              <a:cs typeface="Arial"/>
              <a:sym typeface="Arial"/>
            </a:endParaRPr>
          </a:p>
          <a:p>
            <a:pPr indent="-299847" lvl="0" marL="457200" rtl="0" algn="l">
              <a:spcBef>
                <a:spcPts val="0"/>
              </a:spcBef>
              <a:spcAft>
                <a:spcPts val="0"/>
              </a:spcAft>
              <a:buClr>
                <a:srgbClr val="000000"/>
              </a:buClr>
              <a:buSzPct val="100000"/>
              <a:buFont typeface="Arial"/>
              <a:buChar char="●"/>
            </a:pPr>
            <a:r>
              <a:rPr b="1" lang="en" sz="1795">
                <a:solidFill>
                  <a:srgbClr val="000000"/>
                </a:solidFill>
                <a:latin typeface="Arial"/>
                <a:ea typeface="Arial"/>
                <a:cs typeface="Arial"/>
                <a:sym typeface="Arial"/>
              </a:rPr>
              <a:t>Feature Extraction:</a:t>
            </a:r>
            <a:r>
              <a:rPr lang="en" sz="1795">
                <a:solidFill>
                  <a:srgbClr val="000000"/>
                </a:solidFill>
                <a:latin typeface="Arial"/>
                <a:ea typeface="Arial"/>
                <a:cs typeface="Arial"/>
                <a:sym typeface="Arial"/>
              </a:rPr>
              <a:t> Each token becomes a feature that the model can use for analysis. This process is crucial for extracting meaningful information from text data.</a:t>
            </a:r>
            <a:endParaRPr sz="1795">
              <a:solidFill>
                <a:srgbClr val="000000"/>
              </a:solidFill>
              <a:latin typeface="Arial"/>
              <a:ea typeface="Arial"/>
              <a:cs typeface="Arial"/>
              <a:sym typeface="Arial"/>
            </a:endParaRPr>
          </a:p>
          <a:p>
            <a:pPr indent="-299847" lvl="0" marL="457200" rtl="0" algn="l">
              <a:spcBef>
                <a:spcPts val="0"/>
              </a:spcBef>
              <a:spcAft>
                <a:spcPts val="0"/>
              </a:spcAft>
              <a:buClr>
                <a:srgbClr val="000000"/>
              </a:buClr>
              <a:buSzPct val="100000"/>
              <a:buFont typeface="Arial"/>
              <a:buChar char="●"/>
            </a:pPr>
            <a:r>
              <a:rPr b="1" lang="en" sz="1795">
                <a:solidFill>
                  <a:srgbClr val="000000"/>
                </a:solidFill>
                <a:latin typeface="Arial"/>
                <a:ea typeface="Arial"/>
                <a:cs typeface="Arial"/>
                <a:sym typeface="Arial"/>
              </a:rPr>
              <a:t>Vocabulary Creation:</a:t>
            </a:r>
            <a:r>
              <a:rPr lang="en" sz="1795">
                <a:solidFill>
                  <a:srgbClr val="000000"/>
                </a:solidFill>
                <a:latin typeface="Arial"/>
                <a:ea typeface="Arial"/>
                <a:cs typeface="Arial"/>
                <a:sym typeface="Arial"/>
              </a:rPr>
              <a:t> Tokenization creates a vocabulary of unique tokens present in the text corpus. This vocabulary is essential for mapping words to numerical representations.</a:t>
            </a:r>
            <a:endParaRPr sz="1795">
              <a:solidFill>
                <a:srgbClr val="000000"/>
              </a:solidFill>
              <a:latin typeface="Arial"/>
              <a:ea typeface="Arial"/>
              <a:cs typeface="Arial"/>
              <a:sym typeface="Arial"/>
            </a:endParaRPr>
          </a:p>
          <a:p>
            <a:pPr indent="-299847" lvl="0" marL="457200" rtl="0" algn="l">
              <a:spcBef>
                <a:spcPts val="0"/>
              </a:spcBef>
              <a:spcAft>
                <a:spcPts val="0"/>
              </a:spcAft>
              <a:buClr>
                <a:srgbClr val="000000"/>
              </a:buClr>
              <a:buSzPct val="100000"/>
              <a:buFont typeface="Arial"/>
              <a:buChar char="●"/>
            </a:pPr>
            <a:r>
              <a:rPr b="1" lang="en" sz="1795">
                <a:solidFill>
                  <a:srgbClr val="000000"/>
                </a:solidFill>
                <a:latin typeface="Arial"/>
                <a:ea typeface="Arial"/>
                <a:cs typeface="Arial"/>
                <a:sym typeface="Arial"/>
              </a:rPr>
              <a:t>Text Normalization:</a:t>
            </a:r>
            <a:r>
              <a:rPr lang="en" sz="1795">
                <a:solidFill>
                  <a:srgbClr val="000000"/>
                </a:solidFill>
                <a:latin typeface="Arial"/>
                <a:ea typeface="Arial"/>
                <a:cs typeface="Arial"/>
                <a:sym typeface="Arial"/>
              </a:rPr>
              <a:t> Tokenization helps in normalizing text by handling variations like capitalization, punctuation, and special characters, ensuring consistent input for the model.</a:t>
            </a:r>
            <a:endParaRPr sz="1795">
              <a:solidFill>
                <a:srgbClr val="000000"/>
              </a:solidFill>
              <a:latin typeface="Arial"/>
              <a:ea typeface="Arial"/>
              <a:cs typeface="Arial"/>
              <a:sym typeface="Arial"/>
            </a:endParaRPr>
          </a:p>
          <a:p>
            <a:pPr indent="0" lvl="0" marL="0" rtl="0" algn="l">
              <a:spcBef>
                <a:spcPts val="1200"/>
              </a:spcBef>
              <a:spcAft>
                <a:spcPts val="0"/>
              </a:spcAft>
              <a:buNone/>
            </a:pPr>
            <a:r>
              <a:t/>
            </a:r>
            <a:endParaRPr b="1" sz="2221">
              <a:latin typeface="Arial"/>
              <a:ea typeface="Arial"/>
              <a:cs typeface="Arial"/>
              <a:sym typeface="Arial"/>
            </a:endParaRPr>
          </a:p>
          <a:p>
            <a:pPr indent="0" lvl="0" marL="45720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26" name="Google Shape;126;p21"/>
          <p:cNvPicPr preferRelativeResize="0"/>
          <p:nvPr/>
        </p:nvPicPr>
        <p:blipFill>
          <a:blip r:embed="rId3">
            <a:alphaModFix/>
          </a:blip>
          <a:stretch>
            <a:fillRect/>
          </a:stretch>
        </p:blipFill>
        <p:spPr>
          <a:xfrm>
            <a:off x="5488675" y="1775650"/>
            <a:ext cx="3281325" cy="159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